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IBM Plex Sans Medium"/>
      <p:regular r:id="rId15"/>
    </p:embeddedFont>
    <p:embeddedFont>
      <p:font typeface="IBM Plex Sans Medium"/>
      <p:regular r:id="rId16"/>
    </p:embeddedFont>
    <p:embeddedFont>
      <p:font typeface="IBM Plex Sans Medium"/>
      <p:regular r:id="rId17"/>
    </p:embeddedFont>
    <p:embeddedFont>
      <p:font typeface="IBM Plex Sans Medium"/>
      <p:regular r:id="rId18"/>
    </p:embeddedFont>
    <p:embeddedFont>
      <p:font typeface="Roboto"/>
      <p:regular r:id="rId19"/>
    </p:embeddedFont>
    <p:embeddedFont>
      <p:font typeface="Roboto"/>
      <p:regular r:id="rId20"/>
    </p:embeddedFont>
    <p:embeddedFont>
      <p:font typeface="Roboto"/>
      <p:regular r:id="rId21"/>
    </p:embeddedFont>
    <p:embeddedFont>
      <p:font typeface="Roboto"/>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157764"/>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SSH Log Data Governance: Comprehensive Implementation</a:t>
            </a:r>
            <a:endParaRPr lang="en-US" sz="4450" dirty="0"/>
          </a:p>
        </p:txBody>
      </p:sp>
      <p:sp>
        <p:nvSpPr>
          <p:cNvPr id="4" name="Text 1"/>
          <p:cNvSpPr/>
          <p:nvPr/>
        </p:nvSpPr>
        <p:spPr>
          <a:xfrm>
            <a:off x="6280190" y="3624263"/>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A Three-Phase Approach to Secure Data Management</a:t>
            </a:r>
            <a:endParaRPr lang="en-US" sz="1750" dirty="0"/>
          </a:p>
        </p:txBody>
      </p:sp>
      <p:sp>
        <p:nvSpPr>
          <p:cNvPr id="5" name="Text 2"/>
          <p:cNvSpPr/>
          <p:nvPr/>
        </p:nvSpPr>
        <p:spPr>
          <a:xfrm>
            <a:off x="6280190" y="4242316"/>
            <a:ext cx="7556421" cy="2177415"/>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This presentation outlines a robust governance framework for SSH log data focusing on data analysis, cleaning, and privacy implementations. Our approach secures sensitive access information while maintaining compliance with regulatory standards. Learn how this foundation supports advanced security monitoring and sustainable data governance across enterprise security datasets.</a:t>
            </a:r>
            <a:endParaRPr lang="en-US" sz="1750" dirty="0"/>
          </a:p>
        </p:txBody>
      </p:sp>
      <p:sp>
        <p:nvSpPr>
          <p:cNvPr id="6" name="Shape 3"/>
          <p:cNvSpPr/>
          <p:nvPr/>
        </p:nvSpPr>
        <p:spPr>
          <a:xfrm>
            <a:off x="6280190" y="6691789"/>
            <a:ext cx="362903" cy="362903"/>
          </a:xfrm>
          <a:prstGeom prst="roundRect">
            <a:avLst>
              <a:gd name="adj" fmla="val 25194296"/>
            </a:avLst>
          </a:prstGeom>
          <a:noFill/>
          <a:ln w="7620">
            <a:solidFill>
              <a:srgbClr val="4D4D51"/>
            </a:solidFill>
            <a:prstDash val="solid"/>
          </a:ln>
        </p:spPr>
      </p:sp>
      <p:pic>
        <p:nvPicPr>
          <p:cNvPr id="7" name="Image 1" descr="preencoded.png">    </p:cNvPr>
          <p:cNvPicPr>
            <a:picLocks noChangeAspect="1"/>
          </p:cNvPicPr>
          <p:nvPr/>
        </p:nvPicPr>
        <p:blipFill>
          <a:blip r:embed="rId2"/>
          <a:stretch>
            <a:fillRect/>
          </a:stretch>
        </p:blipFill>
        <p:spPr>
          <a:xfrm>
            <a:off x="6287810" y="6699409"/>
            <a:ext cx="347663" cy="347663"/>
          </a:xfrm>
          <a:prstGeom prst="rect">
            <a:avLst/>
          </a:prstGeom>
        </p:spPr>
      </p:pic>
      <p:sp>
        <p:nvSpPr>
          <p:cNvPr id="8" name="Text 4"/>
          <p:cNvSpPr/>
          <p:nvPr/>
        </p:nvSpPr>
        <p:spPr>
          <a:xfrm>
            <a:off x="6756440" y="6674882"/>
            <a:ext cx="2927271" cy="396835"/>
          </a:xfrm>
          <a:prstGeom prst="rect">
            <a:avLst/>
          </a:prstGeom>
          <a:noFill/>
          <a:ln/>
        </p:spPr>
        <p:txBody>
          <a:bodyPr wrap="none" lIns="0" tIns="0" rIns="0" bIns="0" rtlCol="0" anchor="t"/>
          <a:lstStyle/>
          <a:p>
            <a:pPr algn="l" indent="0" marL="0">
              <a:lnSpc>
                <a:spcPts val="3100"/>
              </a:lnSpc>
              <a:buNone/>
            </a:pPr>
            <a:r>
              <a:rPr lang="en-US" sz="2200" b="1" dirty="0">
                <a:solidFill>
                  <a:srgbClr val="D4D4D1"/>
                </a:solidFill>
                <a:latin typeface="Roboto Bold" pitchFamily="34" charset="0"/>
                <a:ea typeface="Roboto Bold" pitchFamily="34" charset="-122"/>
                <a:cs typeface="Roboto Bold" pitchFamily="34" charset="-120"/>
              </a:rPr>
              <a:t>by Omar hazem ahmed</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081207"/>
            <a:ext cx="7520464" cy="708779"/>
          </a:xfrm>
          <a:prstGeom prst="rect">
            <a:avLst/>
          </a:prstGeom>
          <a:noFill/>
          <a:ln/>
        </p:spPr>
        <p:txBody>
          <a:bodyPr wrap="none" lIns="0" tIns="0" rIns="0" bIns="0" rtlCol="0" anchor="t"/>
          <a:lstStyle/>
          <a:p>
            <a:pPr algn="l" indent="0" marL="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Introduction to SSH Log Data</a:t>
            </a:r>
            <a:endParaRPr lang="en-US" sz="4450" dirty="0"/>
          </a:p>
        </p:txBody>
      </p:sp>
      <p:sp>
        <p:nvSpPr>
          <p:cNvPr id="4" name="Shape 1"/>
          <p:cNvSpPr/>
          <p:nvPr/>
        </p:nvSpPr>
        <p:spPr>
          <a:xfrm>
            <a:off x="6280190" y="2130147"/>
            <a:ext cx="3664863" cy="3121462"/>
          </a:xfrm>
          <a:prstGeom prst="roundRect">
            <a:avLst>
              <a:gd name="adj" fmla="val 1090"/>
            </a:avLst>
          </a:prstGeom>
          <a:solidFill>
            <a:srgbClr val="484B51"/>
          </a:solidFill>
          <a:ln/>
        </p:spPr>
      </p:sp>
      <p:sp>
        <p:nvSpPr>
          <p:cNvPr id="5" name="Text 2"/>
          <p:cNvSpPr/>
          <p:nvPr/>
        </p:nvSpPr>
        <p:spPr>
          <a:xfrm>
            <a:off x="6507004" y="235696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Data Sensitivity</a:t>
            </a:r>
            <a:endParaRPr lang="en-US" sz="2200" dirty="0"/>
          </a:p>
        </p:txBody>
      </p:sp>
      <p:sp>
        <p:nvSpPr>
          <p:cNvPr id="6" name="Text 3"/>
          <p:cNvSpPr/>
          <p:nvPr/>
        </p:nvSpPr>
        <p:spPr>
          <a:xfrm>
            <a:off x="6507004" y="2847380"/>
            <a:ext cx="3211235" cy="2177415"/>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SSH logs include credentials like usernames, passwords, timestamps, and geographic data, making them highly sensitive and critical for security monitoring.</a:t>
            </a:r>
            <a:endParaRPr lang="en-US" sz="1750" dirty="0"/>
          </a:p>
        </p:txBody>
      </p:sp>
      <p:sp>
        <p:nvSpPr>
          <p:cNvPr id="7" name="Shape 4"/>
          <p:cNvSpPr/>
          <p:nvPr/>
        </p:nvSpPr>
        <p:spPr>
          <a:xfrm>
            <a:off x="10171867" y="2130147"/>
            <a:ext cx="3664863" cy="3121462"/>
          </a:xfrm>
          <a:prstGeom prst="roundRect">
            <a:avLst>
              <a:gd name="adj" fmla="val 1090"/>
            </a:avLst>
          </a:prstGeom>
          <a:solidFill>
            <a:srgbClr val="484B51"/>
          </a:solidFill>
          <a:ln/>
        </p:spPr>
      </p:sp>
      <p:sp>
        <p:nvSpPr>
          <p:cNvPr id="8" name="Text 5"/>
          <p:cNvSpPr/>
          <p:nvPr/>
        </p:nvSpPr>
        <p:spPr>
          <a:xfrm>
            <a:off x="10398681" y="2356961"/>
            <a:ext cx="3045381" cy="3543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Governance Challenges</a:t>
            </a:r>
            <a:endParaRPr lang="en-US" sz="2200" dirty="0"/>
          </a:p>
        </p:txBody>
      </p:sp>
      <p:sp>
        <p:nvSpPr>
          <p:cNvPr id="9" name="Text 6"/>
          <p:cNvSpPr/>
          <p:nvPr/>
        </p:nvSpPr>
        <p:spPr>
          <a:xfrm>
            <a:off x="10398681" y="2847380"/>
            <a:ext cx="3211235" cy="1814513"/>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Maintaining data quality and enforcing security controls while complying with privacy regulations requires rigorous governance measures.</a:t>
            </a:r>
            <a:endParaRPr lang="en-US" sz="1750" dirty="0"/>
          </a:p>
        </p:txBody>
      </p:sp>
      <p:sp>
        <p:nvSpPr>
          <p:cNvPr id="10" name="Shape 7"/>
          <p:cNvSpPr/>
          <p:nvPr/>
        </p:nvSpPr>
        <p:spPr>
          <a:xfrm>
            <a:off x="6280190" y="5478423"/>
            <a:ext cx="7556421" cy="1669852"/>
          </a:xfrm>
          <a:prstGeom prst="roundRect">
            <a:avLst>
              <a:gd name="adj" fmla="val 2038"/>
            </a:avLst>
          </a:prstGeom>
          <a:solidFill>
            <a:srgbClr val="484B51"/>
          </a:solidFill>
          <a:ln/>
        </p:spPr>
      </p:sp>
      <p:sp>
        <p:nvSpPr>
          <p:cNvPr id="11" name="Text 8"/>
          <p:cNvSpPr/>
          <p:nvPr/>
        </p:nvSpPr>
        <p:spPr>
          <a:xfrm>
            <a:off x="6507004" y="570523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Security Importance</a:t>
            </a:r>
            <a:endParaRPr lang="en-US" sz="2200" dirty="0"/>
          </a:p>
        </p:txBody>
      </p:sp>
      <p:sp>
        <p:nvSpPr>
          <p:cNvPr id="12" name="Text 9"/>
          <p:cNvSpPr/>
          <p:nvPr/>
        </p:nvSpPr>
        <p:spPr>
          <a:xfrm>
            <a:off x="6507004" y="6195655"/>
            <a:ext cx="7102793" cy="725805"/>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Effective governance enables detection of unauthorized access and supports incident response without compromising user privacy.</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358509"/>
            <a:ext cx="7016948" cy="708779"/>
          </a:xfrm>
          <a:prstGeom prst="rect">
            <a:avLst/>
          </a:prstGeom>
          <a:noFill/>
          <a:ln/>
        </p:spPr>
        <p:txBody>
          <a:bodyPr wrap="none" lIns="0" tIns="0" rIns="0" bIns="0" rtlCol="0" anchor="t"/>
          <a:lstStyle/>
          <a:p>
            <a:pPr algn="l" indent="0" marL="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Data Analysis Methodology</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3F3F2"/>
                </a:solidFill>
                <a:latin typeface="IBM Plex Sans Medium" pitchFamily="34" charset="0"/>
                <a:ea typeface="IBM Plex Sans Medium" pitchFamily="34" charset="-122"/>
                <a:cs typeface="IBM Plex Sans Medium" pitchFamily="34" charset="-120"/>
              </a:rPr>
              <a:t>Statistical Profiling</a:t>
            </a:r>
            <a:endParaRPr lang="en-US" sz="2200" dirty="0"/>
          </a:p>
        </p:txBody>
      </p:sp>
      <p:sp>
        <p:nvSpPr>
          <p:cNvPr id="4" name="Text 2"/>
          <p:cNvSpPr/>
          <p:nvPr/>
        </p:nvSpPr>
        <p:spPr>
          <a:xfrm>
            <a:off x="793790" y="4215408"/>
            <a:ext cx="3978116" cy="1451610"/>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Comprehensive profiling to identify distributions, anomalies, and patterns across all data fields including timestamps and IP addresses.</a:t>
            </a:r>
            <a:endParaRPr lang="en-US" sz="1750" dirty="0"/>
          </a:p>
        </p:txBody>
      </p:sp>
      <p:sp>
        <p:nvSpPr>
          <p:cNvPr id="5" name="Text 3"/>
          <p:cNvSpPr/>
          <p:nvPr/>
        </p:nvSpPr>
        <p:spPr>
          <a:xfrm>
            <a:off x="5332928" y="3634264"/>
            <a:ext cx="3978116" cy="708660"/>
          </a:xfrm>
          <a:prstGeom prst="rect">
            <a:avLst/>
          </a:prstGeom>
          <a:noFill/>
          <a:ln/>
        </p:spPr>
        <p:txBody>
          <a:bodyPr wrap="square" lIns="0" tIns="0" rIns="0" bIns="0" rtlCol="0" anchor="t"/>
          <a:lstStyle/>
          <a:p>
            <a:pPr algn="l" indent="0" marL="0">
              <a:lnSpc>
                <a:spcPts val="2750"/>
              </a:lnSpc>
              <a:buNone/>
            </a:pPr>
            <a:r>
              <a:rPr lang="en-US" sz="2200" dirty="0">
                <a:solidFill>
                  <a:srgbClr val="F3F3F2"/>
                </a:solidFill>
                <a:latin typeface="IBM Plex Sans Medium" pitchFamily="34" charset="0"/>
                <a:ea typeface="IBM Plex Sans Medium" pitchFamily="34" charset="-122"/>
                <a:cs typeface="IBM Plex Sans Medium" pitchFamily="34" charset="-120"/>
              </a:rPr>
              <a:t>Temporal &amp; Geographic Analysis</a:t>
            </a:r>
            <a:endParaRPr lang="en-US" sz="2200" dirty="0"/>
          </a:p>
        </p:txBody>
      </p:sp>
      <p:sp>
        <p:nvSpPr>
          <p:cNvPr id="6" name="Text 4"/>
          <p:cNvSpPr/>
          <p:nvPr/>
        </p:nvSpPr>
        <p:spPr>
          <a:xfrm>
            <a:off x="5332928" y="4569738"/>
            <a:ext cx="3978116" cy="1088708"/>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Detecting attack windows and global risk hotspots through time-series and geolocation data mapping.</a:t>
            </a:r>
            <a:endParaRPr lang="en-US" sz="1750" dirty="0"/>
          </a:p>
        </p:txBody>
      </p:sp>
      <p:sp>
        <p:nvSpPr>
          <p:cNvPr id="7" name="Text 5"/>
          <p:cNvSpPr/>
          <p:nvPr/>
        </p:nvSpPr>
        <p:spPr>
          <a:xfrm>
            <a:off x="9872067" y="3634264"/>
            <a:ext cx="3242905" cy="354330"/>
          </a:xfrm>
          <a:prstGeom prst="rect">
            <a:avLst/>
          </a:prstGeom>
          <a:noFill/>
          <a:ln/>
        </p:spPr>
        <p:txBody>
          <a:bodyPr wrap="none" lIns="0" tIns="0" rIns="0" bIns="0" rtlCol="0" anchor="t"/>
          <a:lstStyle/>
          <a:p>
            <a:pPr algn="l" indent="0" marL="0">
              <a:lnSpc>
                <a:spcPts val="2750"/>
              </a:lnSpc>
              <a:buNone/>
            </a:pPr>
            <a:r>
              <a:rPr lang="en-US" sz="2200" dirty="0">
                <a:solidFill>
                  <a:srgbClr val="F3F3F2"/>
                </a:solidFill>
                <a:latin typeface="IBM Plex Sans Medium" pitchFamily="34" charset="0"/>
                <a:ea typeface="IBM Plex Sans Medium" pitchFamily="34" charset="-122"/>
                <a:cs typeface="IBM Plex Sans Medium" pitchFamily="34" charset="-120"/>
              </a:rPr>
              <a:t>Data Quality Assessment</a:t>
            </a:r>
            <a:endParaRPr lang="en-US" sz="2200" dirty="0"/>
          </a:p>
        </p:txBody>
      </p:sp>
      <p:sp>
        <p:nvSpPr>
          <p:cNvPr id="8" name="Text 6"/>
          <p:cNvSpPr/>
          <p:nvPr/>
        </p:nvSpPr>
        <p:spPr>
          <a:xfrm>
            <a:off x="9872067" y="4215408"/>
            <a:ext cx="3978116" cy="1451610"/>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Identifying missing data, duplicates, and format inconsistencies to inform cleaning processes and validation metrics.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525072"/>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Key Analysis Findings</a:t>
            </a:r>
            <a:endParaRPr lang="en-US" sz="4450" dirty="0"/>
          </a:p>
        </p:txBody>
      </p:sp>
      <p:sp>
        <p:nvSpPr>
          <p:cNvPr id="4" name="Shape 1"/>
          <p:cNvSpPr/>
          <p:nvPr/>
        </p:nvSpPr>
        <p:spPr>
          <a:xfrm>
            <a:off x="6280190" y="2574012"/>
            <a:ext cx="510302" cy="510302"/>
          </a:xfrm>
          <a:prstGeom prst="roundRect">
            <a:avLst>
              <a:gd name="adj" fmla="val 6667"/>
            </a:avLst>
          </a:prstGeom>
          <a:solidFill>
            <a:srgbClr val="484B51"/>
          </a:solidFill>
          <a:ln/>
        </p:spPr>
      </p:sp>
      <p:sp>
        <p:nvSpPr>
          <p:cNvPr id="5" name="Text 2"/>
          <p:cNvSpPr/>
          <p:nvPr/>
        </p:nvSpPr>
        <p:spPr>
          <a:xfrm>
            <a:off x="7017306" y="265187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Login Records</a:t>
            </a:r>
            <a:endParaRPr lang="en-US" sz="2200" dirty="0"/>
          </a:p>
        </p:txBody>
      </p:sp>
      <p:sp>
        <p:nvSpPr>
          <p:cNvPr id="6" name="Text 3"/>
          <p:cNvSpPr/>
          <p:nvPr/>
        </p:nvSpPr>
        <p:spPr>
          <a:xfrm>
            <a:off x="7017306" y="3142298"/>
            <a:ext cx="2899410" cy="1814513"/>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Dataset includes 84,379 login attempts with 8 columns, predominantly from Australia, the U.S., and Singapore.</a:t>
            </a:r>
            <a:endParaRPr lang="en-US" sz="1750" dirty="0"/>
          </a:p>
        </p:txBody>
      </p:sp>
      <p:sp>
        <p:nvSpPr>
          <p:cNvPr id="7" name="Shape 4"/>
          <p:cNvSpPr/>
          <p:nvPr/>
        </p:nvSpPr>
        <p:spPr>
          <a:xfrm>
            <a:off x="10200203" y="2574012"/>
            <a:ext cx="510302" cy="510302"/>
          </a:xfrm>
          <a:prstGeom prst="roundRect">
            <a:avLst>
              <a:gd name="adj" fmla="val 6667"/>
            </a:avLst>
          </a:prstGeom>
          <a:solidFill>
            <a:srgbClr val="484B51"/>
          </a:solidFill>
          <a:ln/>
        </p:spPr>
      </p:sp>
      <p:sp>
        <p:nvSpPr>
          <p:cNvPr id="8" name="Text 5"/>
          <p:cNvSpPr/>
          <p:nvPr/>
        </p:nvSpPr>
        <p:spPr>
          <a:xfrm>
            <a:off x="10937319" y="265187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Peak Activity</a:t>
            </a:r>
            <a:endParaRPr lang="en-US" sz="2200" dirty="0"/>
          </a:p>
        </p:txBody>
      </p:sp>
      <p:sp>
        <p:nvSpPr>
          <p:cNvPr id="9" name="Text 6"/>
          <p:cNvSpPr/>
          <p:nvPr/>
        </p:nvSpPr>
        <p:spPr>
          <a:xfrm>
            <a:off x="10937319" y="3142298"/>
            <a:ext cx="2899410" cy="1451610"/>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Highest login attempt spikes during early morning hours (4-6 AM), peaking at 9,449 attempts at 6 AM.</a:t>
            </a:r>
            <a:endParaRPr lang="en-US" sz="1750" dirty="0"/>
          </a:p>
        </p:txBody>
      </p:sp>
      <p:sp>
        <p:nvSpPr>
          <p:cNvPr id="10" name="Shape 7"/>
          <p:cNvSpPr/>
          <p:nvPr/>
        </p:nvSpPr>
        <p:spPr>
          <a:xfrm>
            <a:off x="6280190" y="5410438"/>
            <a:ext cx="510302" cy="510302"/>
          </a:xfrm>
          <a:prstGeom prst="roundRect">
            <a:avLst>
              <a:gd name="adj" fmla="val 6667"/>
            </a:avLst>
          </a:prstGeom>
          <a:solidFill>
            <a:srgbClr val="484B51"/>
          </a:solidFill>
          <a:ln/>
        </p:spPr>
      </p:sp>
      <p:sp>
        <p:nvSpPr>
          <p:cNvPr id="11" name="Text 8"/>
          <p:cNvSpPr/>
          <p:nvPr/>
        </p:nvSpPr>
        <p:spPr>
          <a:xfrm>
            <a:off x="7017306" y="548830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Data Issues</a:t>
            </a:r>
            <a:endParaRPr lang="en-US" sz="2200" dirty="0"/>
          </a:p>
        </p:txBody>
      </p:sp>
      <p:sp>
        <p:nvSpPr>
          <p:cNvPr id="12" name="Text 9"/>
          <p:cNvSpPr/>
          <p:nvPr/>
        </p:nvSpPr>
        <p:spPr>
          <a:xfrm>
            <a:off x="7017306" y="5978723"/>
            <a:ext cx="6819305" cy="725805"/>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Detected 5 null username entries and 147 null password values, plus 1,423 unique IP addresses with suspicious repeated attempts.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27829" y="713899"/>
            <a:ext cx="5300782" cy="649843"/>
          </a:xfrm>
          <a:prstGeom prst="rect">
            <a:avLst/>
          </a:prstGeom>
          <a:noFill/>
          <a:ln/>
        </p:spPr>
        <p:txBody>
          <a:bodyPr wrap="none" lIns="0" tIns="0" rIns="0" bIns="0" rtlCol="0" anchor="t"/>
          <a:lstStyle/>
          <a:p>
            <a:pPr algn="l" indent="0" marL="0">
              <a:lnSpc>
                <a:spcPts val="5100"/>
              </a:lnSpc>
              <a:buNone/>
            </a:pPr>
            <a:r>
              <a:rPr lang="en-US" sz="4050" dirty="0">
                <a:solidFill>
                  <a:srgbClr val="F3F3F2"/>
                </a:solidFill>
                <a:latin typeface="IBM Plex Sans Medium" pitchFamily="34" charset="0"/>
                <a:ea typeface="IBM Plex Sans Medium" pitchFamily="34" charset="-122"/>
                <a:cs typeface="IBM Plex Sans Medium" pitchFamily="34" charset="-120"/>
              </a:rPr>
              <a:t>Data Cleaning Process</a:t>
            </a:r>
            <a:endParaRPr lang="en-US" sz="4050" dirty="0"/>
          </a:p>
        </p:txBody>
      </p:sp>
      <p:pic>
        <p:nvPicPr>
          <p:cNvPr id="4" name="Image 1" descr="preencoded.png">    </p:cNvPr>
          <p:cNvPicPr>
            <a:picLocks noChangeAspect="1"/>
          </p:cNvPicPr>
          <p:nvPr/>
        </p:nvPicPr>
        <p:blipFill>
          <a:blip r:embed="rId2"/>
          <a:stretch>
            <a:fillRect/>
          </a:stretch>
        </p:blipFill>
        <p:spPr>
          <a:xfrm>
            <a:off x="727829" y="1675567"/>
            <a:ext cx="1039773" cy="1247656"/>
          </a:xfrm>
          <a:prstGeom prst="rect">
            <a:avLst/>
          </a:prstGeom>
        </p:spPr>
      </p:pic>
      <p:sp>
        <p:nvSpPr>
          <p:cNvPr id="5" name="Text 1"/>
          <p:cNvSpPr/>
          <p:nvPr/>
        </p:nvSpPr>
        <p:spPr>
          <a:xfrm>
            <a:off x="2079427" y="1883450"/>
            <a:ext cx="2599372" cy="324802"/>
          </a:xfrm>
          <a:prstGeom prst="rect">
            <a:avLst/>
          </a:prstGeom>
          <a:noFill/>
          <a:ln/>
        </p:spPr>
        <p:txBody>
          <a:bodyPr wrap="none" lIns="0" tIns="0" rIns="0" bIns="0" rtlCol="0" anchor="t"/>
          <a:lstStyle/>
          <a:p>
            <a:pPr algn="l" indent="0" marL="0">
              <a:lnSpc>
                <a:spcPts val="2550"/>
              </a:lnSpc>
              <a:buNone/>
            </a:pPr>
            <a:r>
              <a:rPr lang="en-US" sz="2000" dirty="0">
                <a:solidFill>
                  <a:srgbClr val="D4D4D1"/>
                </a:solidFill>
                <a:latin typeface="IBM Plex Sans Medium" pitchFamily="34" charset="0"/>
                <a:ea typeface="IBM Plex Sans Medium" pitchFamily="34" charset="-122"/>
                <a:cs typeface="IBM Plex Sans Medium" pitchFamily="34" charset="-120"/>
              </a:rPr>
              <a:t>Duplicate Removal</a:t>
            </a:r>
            <a:endParaRPr lang="en-US" sz="2000" dirty="0"/>
          </a:p>
        </p:txBody>
      </p:sp>
      <p:sp>
        <p:nvSpPr>
          <p:cNvPr id="6" name="Text 2"/>
          <p:cNvSpPr/>
          <p:nvPr/>
        </p:nvSpPr>
        <p:spPr>
          <a:xfrm>
            <a:off x="2079427" y="2332911"/>
            <a:ext cx="6336744" cy="332780"/>
          </a:xfrm>
          <a:prstGeom prst="rect">
            <a:avLst/>
          </a:prstGeom>
          <a:noFill/>
          <a:ln/>
        </p:spPr>
        <p:txBody>
          <a:bodyPr wrap="none" lIns="0" tIns="0" rIns="0" bIns="0" rtlCol="0" anchor="t"/>
          <a:lstStyle/>
          <a:p>
            <a:pPr algn="l" indent="0" marL="0">
              <a:lnSpc>
                <a:spcPts val="2600"/>
              </a:lnSpc>
              <a:buNone/>
            </a:pPr>
            <a:r>
              <a:rPr lang="en-US" sz="1600" dirty="0">
                <a:solidFill>
                  <a:srgbClr val="D4D4D1"/>
                </a:solidFill>
                <a:latin typeface="Roboto" pitchFamily="34" charset="0"/>
                <a:ea typeface="Roboto" pitchFamily="34" charset="-122"/>
                <a:cs typeface="Roboto" pitchFamily="34" charset="-120"/>
              </a:rPr>
              <a:t>Ensuring data integrity by identifying and deleting redundant records.</a:t>
            </a:r>
            <a:endParaRPr lang="en-US" sz="1600" dirty="0"/>
          </a:p>
        </p:txBody>
      </p:sp>
      <p:pic>
        <p:nvPicPr>
          <p:cNvPr id="7" name="Image 2" descr="preencoded.png">    </p:cNvPr>
          <p:cNvPicPr>
            <a:picLocks noChangeAspect="1"/>
          </p:cNvPicPr>
          <p:nvPr/>
        </p:nvPicPr>
        <p:blipFill>
          <a:blip r:embed="rId3"/>
          <a:stretch>
            <a:fillRect/>
          </a:stretch>
        </p:blipFill>
        <p:spPr>
          <a:xfrm>
            <a:off x="727829" y="2923223"/>
            <a:ext cx="1039773" cy="1530787"/>
          </a:xfrm>
          <a:prstGeom prst="rect">
            <a:avLst/>
          </a:prstGeom>
        </p:spPr>
      </p:pic>
      <p:sp>
        <p:nvSpPr>
          <p:cNvPr id="8" name="Text 3"/>
          <p:cNvSpPr/>
          <p:nvPr/>
        </p:nvSpPr>
        <p:spPr>
          <a:xfrm>
            <a:off x="2079427" y="3131106"/>
            <a:ext cx="2757488" cy="324802"/>
          </a:xfrm>
          <a:prstGeom prst="rect">
            <a:avLst/>
          </a:prstGeom>
          <a:noFill/>
          <a:ln/>
        </p:spPr>
        <p:txBody>
          <a:bodyPr wrap="none" lIns="0" tIns="0" rIns="0" bIns="0" rtlCol="0" anchor="t"/>
          <a:lstStyle/>
          <a:p>
            <a:pPr algn="l" indent="0" marL="0">
              <a:lnSpc>
                <a:spcPts val="2550"/>
              </a:lnSpc>
              <a:buNone/>
            </a:pPr>
            <a:r>
              <a:rPr lang="en-US" sz="2000" dirty="0">
                <a:solidFill>
                  <a:srgbClr val="D4D4D1"/>
                </a:solidFill>
                <a:latin typeface="IBM Plex Sans Medium" pitchFamily="34" charset="0"/>
                <a:ea typeface="IBM Plex Sans Medium" pitchFamily="34" charset="-122"/>
                <a:cs typeface="IBM Plex Sans Medium" pitchFamily="34" charset="-120"/>
              </a:rPr>
              <a:t>Imputation Techniques</a:t>
            </a:r>
            <a:endParaRPr lang="en-US" sz="2000" dirty="0"/>
          </a:p>
        </p:txBody>
      </p:sp>
      <p:sp>
        <p:nvSpPr>
          <p:cNvPr id="9" name="Text 4"/>
          <p:cNvSpPr/>
          <p:nvPr/>
        </p:nvSpPr>
        <p:spPr>
          <a:xfrm>
            <a:off x="2079427" y="3580567"/>
            <a:ext cx="6336744" cy="665559"/>
          </a:xfrm>
          <a:prstGeom prst="rect">
            <a:avLst/>
          </a:prstGeom>
          <a:noFill/>
          <a:ln/>
        </p:spPr>
        <p:txBody>
          <a:bodyPr wrap="square" lIns="0" tIns="0" rIns="0" bIns="0" rtlCol="0" anchor="t"/>
          <a:lstStyle/>
          <a:p>
            <a:pPr algn="l" indent="0" marL="0">
              <a:lnSpc>
                <a:spcPts val="2600"/>
              </a:lnSpc>
              <a:buNone/>
            </a:pPr>
            <a:r>
              <a:rPr lang="en-US" sz="1600" dirty="0">
                <a:solidFill>
                  <a:srgbClr val="D4D4D1"/>
                </a:solidFill>
                <a:latin typeface="Roboto" pitchFamily="34" charset="0"/>
                <a:ea typeface="Roboto" pitchFamily="34" charset="-122"/>
                <a:cs typeface="Roboto" pitchFamily="34" charset="-120"/>
              </a:rPr>
              <a:t>Applying median for numeric and mode for categorical fields to fill missing values appropriately.</a:t>
            </a:r>
            <a:endParaRPr lang="en-US" sz="1600" dirty="0"/>
          </a:p>
        </p:txBody>
      </p:sp>
      <p:pic>
        <p:nvPicPr>
          <p:cNvPr id="10" name="Image 3" descr="preencoded.png">    </p:cNvPr>
          <p:cNvPicPr>
            <a:picLocks noChangeAspect="1"/>
          </p:cNvPicPr>
          <p:nvPr/>
        </p:nvPicPr>
        <p:blipFill>
          <a:blip r:embed="rId4"/>
          <a:stretch>
            <a:fillRect/>
          </a:stretch>
        </p:blipFill>
        <p:spPr>
          <a:xfrm>
            <a:off x="727829" y="4454009"/>
            <a:ext cx="1039773" cy="1530787"/>
          </a:xfrm>
          <a:prstGeom prst="rect">
            <a:avLst/>
          </a:prstGeom>
        </p:spPr>
      </p:pic>
      <p:sp>
        <p:nvSpPr>
          <p:cNvPr id="11" name="Text 5"/>
          <p:cNvSpPr/>
          <p:nvPr/>
        </p:nvSpPr>
        <p:spPr>
          <a:xfrm>
            <a:off x="2079427" y="4661892"/>
            <a:ext cx="2599372" cy="324802"/>
          </a:xfrm>
          <a:prstGeom prst="rect">
            <a:avLst/>
          </a:prstGeom>
          <a:noFill/>
          <a:ln/>
        </p:spPr>
        <p:txBody>
          <a:bodyPr wrap="none" lIns="0" tIns="0" rIns="0" bIns="0" rtlCol="0" anchor="t"/>
          <a:lstStyle/>
          <a:p>
            <a:pPr algn="l" indent="0" marL="0">
              <a:lnSpc>
                <a:spcPts val="2550"/>
              </a:lnSpc>
              <a:buNone/>
            </a:pPr>
            <a:r>
              <a:rPr lang="en-US" sz="2000" dirty="0">
                <a:solidFill>
                  <a:srgbClr val="D4D4D1"/>
                </a:solidFill>
                <a:latin typeface="IBM Plex Sans Medium" pitchFamily="34" charset="0"/>
                <a:ea typeface="IBM Plex Sans Medium" pitchFamily="34" charset="-122"/>
                <a:cs typeface="IBM Plex Sans Medium" pitchFamily="34" charset="-120"/>
              </a:rPr>
              <a:t>Outlier Detection</a:t>
            </a:r>
            <a:endParaRPr lang="en-US" sz="2000" dirty="0"/>
          </a:p>
        </p:txBody>
      </p:sp>
      <p:sp>
        <p:nvSpPr>
          <p:cNvPr id="12" name="Text 6"/>
          <p:cNvSpPr/>
          <p:nvPr/>
        </p:nvSpPr>
        <p:spPr>
          <a:xfrm>
            <a:off x="2079427" y="5111353"/>
            <a:ext cx="6336744" cy="665559"/>
          </a:xfrm>
          <a:prstGeom prst="rect">
            <a:avLst/>
          </a:prstGeom>
          <a:noFill/>
          <a:ln/>
        </p:spPr>
        <p:txBody>
          <a:bodyPr wrap="square" lIns="0" tIns="0" rIns="0" bIns="0" rtlCol="0" anchor="t"/>
          <a:lstStyle/>
          <a:p>
            <a:pPr algn="l" indent="0" marL="0">
              <a:lnSpc>
                <a:spcPts val="2600"/>
              </a:lnSpc>
              <a:buNone/>
            </a:pPr>
            <a:r>
              <a:rPr lang="en-US" sz="1600" dirty="0">
                <a:solidFill>
                  <a:srgbClr val="D4D4D1"/>
                </a:solidFill>
                <a:latin typeface="Roboto" pitchFamily="34" charset="0"/>
                <a:ea typeface="Roboto" pitchFamily="34" charset="-122"/>
                <a:cs typeface="Roboto" pitchFamily="34" charset="-120"/>
              </a:rPr>
              <a:t>Using Interquartile Range (IQR) to spot and handle anomalous data points affecting reliability.</a:t>
            </a:r>
            <a:endParaRPr lang="en-US" sz="1600" dirty="0"/>
          </a:p>
        </p:txBody>
      </p:sp>
      <p:pic>
        <p:nvPicPr>
          <p:cNvPr id="13" name="Image 4" descr="preencoded.png">    </p:cNvPr>
          <p:cNvPicPr>
            <a:picLocks noChangeAspect="1"/>
          </p:cNvPicPr>
          <p:nvPr/>
        </p:nvPicPr>
        <p:blipFill>
          <a:blip r:embed="rId5"/>
          <a:stretch>
            <a:fillRect/>
          </a:stretch>
        </p:blipFill>
        <p:spPr>
          <a:xfrm>
            <a:off x="727829" y="5984796"/>
            <a:ext cx="1039773" cy="1530787"/>
          </a:xfrm>
          <a:prstGeom prst="rect">
            <a:avLst/>
          </a:prstGeom>
        </p:spPr>
      </p:pic>
      <p:sp>
        <p:nvSpPr>
          <p:cNvPr id="14" name="Text 7"/>
          <p:cNvSpPr/>
          <p:nvPr/>
        </p:nvSpPr>
        <p:spPr>
          <a:xfrm>
            <a:off x="2079427" y="6192679"/>
            <a:ext cx="2599372" cy="324802"/>
          </a:xfrm>
          <a:prstGeom prst="rect">
            <a:avLst/>
          </a:prstGeom>
          <a:noFill/>
          <a:ln/>
        </p:spPr>
        <p:txBody>
          <a:bodyPr wrap="none" lIns="0" tIns="0" rIns="0" bIns="0" rtlCol="0" anchor="t"/>
          <a:lstStyle/>
          <a:p>
            <a:pPr algn="l" indent="0" marL="0">
              <a:lnSpc>
                <a:spcPts val="2550"/>
              </a:lnSpc>
              <a:buNone/>
            </a:pPr>
            <a:r>
              <a:rPr lang="en-US" sz="2000" dirty="0">
                <a:solidFill>
                  <a:srgbClr val="D4D4D1"/>
                </a:solidFill>
                <a:latin typeface="IBM Plex Sans Medium" pitchFamily="34" charset="0"/>
                <a:ea typeface="IBM Plex Sans Medium" pitchFamily="34" charset="-122"/>
                <a:cs typeface="IBM Plex Sans Medium" pitchFamily="34" charset="-120"/>
              </a:rPr>
              <a:t>Schema Validation</a:t>
            </a:r>
            <a:endParaRPr lang="en-US" sz="2000" dirty="0"/>
          </a:p>
        </p:txBody>
      </p:sp>
      <p:sp>
        <p:nvSpPr>
          <p:cNvPr id="15" name="Text 8"/>
          <p:cNvSpPr/>
          <p:nvPr/>
        </p:nvSpPr>
        <p:spPr>
          <a:xfrm>
            <a:off x="2079427" y="6642140"/>
            <a:ext cx="6336744" cy="665559"/>
          </a:xfrm>
          <a:prstGeom prst="rect">
            <a:avLst/>
          </a:prstGeom>
          <a:noFill/>
          <a:ln/>
        </p:spPr>
        <p:txBody>
          <a:bodyPr wrap="square" lIns="0" tIns="0" rIns="0" bIns="0" rtlCol="0" anchor="t"/>
          <a:lstStyle/>
          <a:p>
            <a:pPr algn="l" indent="0" marL="0">
              <a:lnSpc>
                <a:spcPts val="2600"/>
              </a:lnSpc>
              <a:buNone/>
            </a:pPr>
            <a:r>
              <a:rPr lang="en-US" sz="1600" dirty="0">
                <a:solidFill>
                  <a:srgbClr val="D4D4D1"/>
                </a:solidFill>
                <a:latin typeface="Roboto" pitchFamily="34" charset="0"/>
                <a:ea typeface="Roboto" pitchFamily="34" charset="-122"/>
                <a:cs typeface="Roboto" pitchFamily="34" charset="-120"/>
              </a:rPr>
              <a:t>Employing Pandera for strict data type enforcement and documenting the expected dataset structure.</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539960"/>
            <a:ext cx="11008995" cy="708779"/>
          </a:xfrm>
          <a:prstGeom prst="rect">
            <a:avLst/>
          </a:prstGeom>
          <a:noFill/>
          <a:ln/>
        </p:spPr>
        <p:txBody>
          <a:bodyPr wrap="none" lIns="0" tIns="0" rIns="0" bIns="0" rtlCol="0" anchor="t"/>
          <a:lstStyle/>
          <a:p>
            <a:pPr algn="l" indent="0" marL="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Security Implementation &amp; Access Control</a:t>
            </a:r>
            <a:endParaRPr lang="en-US" sz="445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3F3F2"/>
                </a:solidFill>
                <a:latin typeface="IBM Plex Sans Medium" pitchFamily="34" charset="0"/>
                <a:ea typeface="IBM Plex Sans Medium" pitchFamily="34" charset="-122"/>
                <a:cs typeface="IBM Plex Sans Medium" pitchFamily="34" charset="-120"/>
              </a:rPr>
              <a:t>Encryption Strategies</a:t>
            </a:r>
            <a:endParaRPr lang="en-US" sz="2200" dirty="0"/>
          </a:p>
        </p:txBody>
      </p:sp>
      <p:sp>
        <p:nvSpPr>
          <p:cNvPr id="4" name="Text 2"/>
          <p:cNvSpPr/>
          <p:nvPr/>
        </p:nvSpPr>
        <p:spPr>
          <a:xfrm>
            <a:off x="793790" y="4396859"/>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Fernet symmetric encryption secures passwords; Caesar cipher applied to usernames and locations; IPs anonymized by zeroing last octet.</a:t>
            </a:r>
            <a:endParaRPr lang="en-US" sz="1750" dirty="0"/>
          </a:p>
        </p:txBody>
      </p:sp>
      <p:sp>
        <p:nvSpPr>
          <p:cNvPr id="5" name="Text 3"/>
          <p:cNvSpPr/>
          <p:nvPr/>
        </p:nvSpPr>
        <p:spPr>
          <a:xfrm>
            <a:off x="7599521" y="3815715"/>
            <a:ext cx="3497699" cy="354330"/>
          </a:xfrm>
          <a:prstGeom prst="rect">
            <a:avLst/>
          </a:prstGeom>
          <a:noFill/>
          <a:ln/>
        </p:spPr>
        <p:txBody>
          <a:bodyPr wrap="none" lIns="0" tIns="0" rIns="0" bIns="0" rtlCol="0" anchor="t"/>
          <a:lstStyle/>
          <a:p>
            <a:pPr algn="l" indent="0" marL="0">
              <a:lnSpc>
                <a:spcPts val="2750"/>
              </a:lnSpc>
              <a:buNone/>
            </a:pPr>
            <a:r>
              <a:rPr lang="en-US" sz="2200" dirty="0">
                <a:solidFill>
                  <a:srgbClr val="F3F3F2"/>
                </a:solidFill>
                <a:latin typeface="IBM Plex Sans Medium" pitchFamily="34" charset="0"/>
                <a:ea typeface="IBM Plex Sans Medium" pitchFamily="34" charset="-122"/>
                <a:cs typeface="IBM Plex Sans Medium" pitchFamily="34" charset="-120"/>
              </a:rPr>
              <a:t>Role-Based Access Control</a:t>
            </a:r>
            <a:endParaRPr lang="en-US" sz="2200" dirty="0"/>
          </a:p>
        </p:txBody>
      </p:sp>
      <p:sp>
        <p:nvSpPr>
          <p:cNvPr id="6" name="Text 4"/>
          <p:cNvSpPr/>
          <p:nvPr/>
        </p:nvSpPr>
        <p:spPr>
          <a:xfrm>
            <a:off x="7599521" y="4396859"/>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Defined 10 roles including admin, security, analyst, and auditor with least privilege assignment and mandatory interaction logging.</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019657"/>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Regulatory Compliance &amp; Validation Results</a:t>
            </a:r>
            <a:endParaRPr lang="en-US" sz="4450" dirty="0"/>
          </a:p>
        </p:txBody>
      </p:sp>
      <p:sp>
        <p:nvSpPr>
          <p:cNvPr id="4" name="Text 1"/>
          <p:cNvSpPr/>
          <p:nvPr/>
        </p:nvSpPr>
        <p:spPr>
          <a:xfrm>
            <a:off x="793790" y="3777377"/>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Achieved GDPR, CCPA, and HIPAA compliance through data minimization, pseudonymization, audit controls, and automated compliance checks. Documented each framework to support audits.</a:t>
            </a:r>
            <a:endParaRPr lang="en-US" sz="1750" dirty="0"/>
          </a:p>
        </p:txBody>
      </p:sp>
      <p:sp>
        <p:nvSpPr>
          <p:cNvPr id="5" name="Text 2"/>
          <p:cNvSpPr/>
          <p:nvPr/>
        </p:nvSpPr>
        <p:spPr>
          <a:xfrm>
            <a:off x="793790" y="5121235"/>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Data cleaning validated results: 98.9% retention rate with 83,487 clean records free of duplicates, consistent formatting, and handled anomalies, ensuring trustworthy datasets for analysis.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760571"/>
            <a:ext cx="8386763" cy="708779"/>
          </a:xfrm>
          <a:prstGeom prst="rect">
            <a:avLst/>
          </a:prstGeom>
          <a:noFill/>
          <a:ln/>
        </p:spPr>
        <p:txBody>
          <a:bodyPr wrap="none" lIns="0" tIns="0" rIns="0" bIns="0" rtlCol="0" anchor="t"/>
          <a:lstStyle/>
          <a:p>
            <a:pPr algn="l" indent="0" marL="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Conclusion &amp; Recommendations</a:t>
            </a:r>
            <a:endParaRPr lang="en-US" sz="4450" dirty="0"/>
          </a:p>
        </p:txBody>
      </p:sp>
      <p:sp>
        <p:nvSpPr>
          <p:cNvPr id="3" name="Text 1"/>
          <p:cNvSpPr/>
          <p:nvPr/>
        </p:nvSpPr>
        <p:spPr>
          <a:xfrm>
            <a:off x="793790" y="2100977"/>
            <a:ext cx="3898702" cy="708660"/>
          </a:xfrm>
          <a:prstGeom prst="rect">
            <a:avLst/>
          </a:prstGeom>
          <a:noFill/>
          <a:ln/>
        </p:spPr>
        <p:txBody>
          <a:bodyPr wrap="square" lIns="0" tIns="0" rIns="0" bIns="0" rtlCol="0" anchor="t"/>
          <a:lstStyle/>
          <a:p>
            <a:pPr algn="r"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Automated Governance Pipeline</a:t>
            </a:r>
            <a:endParaRPr lang="en-US" sz="2200" dirty="0"/>
          </a:p>
        </p:txBody>
      </p:sp>
      <p:sp>
        <p:nvSpPr>
          <p:cNvPr id="4" name="Text 2"/>
          <p:cNvSpPr/>
          <p:nvPr/>
        </p:nvSpPr>
        <p:spPr>
          <a:xfrm>
            <a:off x="793790" y="2945725"/>
            <a:ext cx="3898702" cy="1088708"/>
          </a:xfrm>
          <a:prstGeom prst="rect">
            <a:avLst/>
          </a:prstGeom>
          <a:noFill/>
          <a:ln/>
        </p:spPr>
        <p:txBody>
          <a:bodyPr wrap="square" lIns="0" tIns="0" rIns="0" bIns="0" rtlCol="0" anchor="t"/>
          <a:lstStyle/>
          <a:p>
            <a:pPr algn="r" indent="0" marL="0">
              <a:lnSpc>
                <a:spcPts val="2850"/>
              </a:lnSpc>
              <a:buNone/>
            </a:pPr>
            <a:r>
              <a:rPr lang="en-US" sz="1750" dirty="0">
                <a:solidFill>
                  <a:srgbClr val="D4D4D1"/>
                </a:solidFill>
                <a:latin typeface="Roboto" pitchFamily="34" charset="0"/>
                <a:ea typeface="Roboto" pitchFamily="34" charset="-122"/>
                <a:cs typeface="Roboto" pitchFamily="34" charset="-120"/>
              </a:rPr>
              <a:t>Continuously monitor, clean, and secure SSH log data for reliability and compliance.</a:t>
            </a:r>
            <a:endParaRPr lang="en-US" sz="1750" dirty="0"/>
          </a:p>
        </p:txBody>
      </p:sp>
      <p:pic>
        <p:nvPicPr>
          <p:cNvPr id="5" name="Image 0" descr="preencoded.png">    </p:cNvPr>
          <p:cNvPicPr>
            <a:picLocks noChangeAspect="1"/>
          </p:cNvPicPr>
          <p:nvPr/>
        </p:nvPicPr>
        <p:blipFill>
          <a:blip r:embed="rId1"/>
          <a:stretch>
            <a:fillRect/>
          </a:stretch>
        </p:blipFill>
        <p:spPr>
          <a:xfrm>
            <a:off x="5032653" y="1922978"/>
            <a:ext cx="4564975" cy="4564975"/>
          </a:xfrm>
          <a:prstGeom prst="rect">
            <a:avLst/>
          </a:prstGeom>
        </p:spPr>
      </p:pic>
      <p:sp>
        <p:nvSpPr>
          <p:cNvPr id="6" name="Text 3"/>
          <p:cNvSpPr/>
          <p:nvPr/>
        </p:nvSpPr>
        <p:spPr>
          <a:xfrm>
            <a:off x="6226731" y="2686050"/>
            <a:ext cx="339328" cy="424220"/>
          </a:xfrm>
          <a:prstGeom prst="rect">
            <a:avLst/>
          </a:prstGeom>
          <a:noFill/>
          <a:ln/>
        </p:spPr>
        <p:txBody>
          <a:bodyPr wrap="none" lIns="0" tIns="0" rIns="0" bIns="0" rtlCol="0" anchor="t"/>
          <a:lstStyle/>
          <a:p>
            <a:pPr algn="l" indent="0" marL="0">
              <a:lnSpc>
                <a:spcPts val="4250"/>
              </a:lnSpc>
              <a:buNone/>
            </a:pPr>
            <a:r>
              <a:rPr lang="en-US" sz="2650" dirty="0">
                <a:solidFill>
                  <a:srgbClr val="D4D4D1"/>
                </a:solidFill>
                <a:latin typeface="IBM Plex Sans Medium" pitchFamily="34" charset="0"/>
                <a:ea typeface="IBM Plex Sans Medium" pitchFamily="34" charset="-122"/>
                <a:cs typeface="IBM Plex Sans Medium" pitchFamily="34" charset="-120"/>
              </a:rPr>
              <a:t>1</a:t>
            </a:r>
            <a:endParaRPr lang="en-US" sz="2650" dirty="0"/>
          </a:p>
        </p:txBody>
      </p:sp>
      <p:sp>
        <p:nvSpPr>
          <p:cNvPr id="7" name="Text 4"/>
          <p:cNvSpPr/>
          <p:nvPr/>
        </p:nvSpPr>
        <p:spPr>
          <a:xfrm>
            <a:off x="9937790" y="2459593"/>
            <a:ext cx="3204448" cy="3543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Secure Key Management</a:t>
            </a:r>
            <a:endParaRPr lang="en-US" sz="2200" dirty="0"/>
          </a:p>
        </p:txBody>
      </p:sp>
      <p:sp>
        <p:nvSpPr>
          <p:cNvPr id="8" name="Text 5"/>
          <p:cNvSpPr/>
          <p:nvPr/>
        </p:nvSpPr>
        <p:spPr>
          <a:xfrm>
            <a:off x="9937790" y="2950012"/>
            <a:ext cx="3898821" cy="725805"/>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Improve encryption key protection for long-term data recoverability.</a:t>
            </a:r>
            <a:endParaRPr lang="en-US" sz="1750" dirty="0"/>
          </a:p>
        </p:txBody>
      </p:sp>
      <p:pic>
        <p:nvPicPr>
          <p:cNvPr id="9" name="Image 1" descr="preencoded.png">    </p:cNvPr>
          <p:cNvPicPr>
            <a:picLocks noChangeAspect="1"/>
          </p:cNvPicPr>
          <p:nvPr/>
        </p:nvPicPr>
        <p:blipFill>
          <a:blip r:embed="rId2"/>
          <a:stretch>
            <a:fillRect/>
          </a:stretch>
        </p:blipFill>
        <p:spPr>
          <a:xfrm>
            <a:off x="5032653" y="1922978"/>
            <a:ext cx="4564975" cy="4564975"/>
          </a:xfrm>
          <a:prstGeom prst="rect">
            <a:avLst/>
          </a:prstGeom>
        </p:spPr>
      </p:pic>
      <p:sp>
        <p:nvSpPr>
          <p:cNvPr id="10" name="Text 6"/>
          <p:cNvSpPr/>
          <p:nvPr/>
        </p:nvSpPr>
        <p:spPr>
          <a:xfrm>
            <a:off x="8452604" y="3074551"/>
            <a:ext cx="339328" cy="424220"/>
          </a:xfrm>
          <a:prstGeom prst="rect">
            <a:avLst/>
          </a:prstGeom>
          <a:noFill/>
          <a:ln/>
        </p:spPr>
        <p:txBody>
          <a:bodyPr wrap="none" lIns="0" tIns="0" rIns="0" bIns="0" rtlCol="0" anchor="t"/>
          <a:lstStyle/>
          <a:p>
            <a:pPr algn="l" indent="0" marL="0">
              <a:lnSpc>
                <a:spcPts val="4250"/>
              </a:lnSpc>
              <a:buNone/>
            </a:pPr>
            <a:r>
              <a:rPr lang="en-US" sz="2650" dirty="0">
                <a:solidFill>
                  <a:srgbClr val="D4D4D1"/>
                </a:solidFill>
                <a:latin typeface="IBM Plex Sans Medium" pitchFamily="34" charset="0"/>
                <a:ea typeface="IBM Plex Sans Medium" pitchFamily="34" charset="-122"/>
                <a:cs typeface="IBM Plex Sans Medium" pitchFamily="34" charset="-120"/>
              </a:rPr>
              <a:t>2</a:t>
            </a:r>
            <a:endParaRPr lang="en-US" sz="2650" dirty="0"/>
          </a:p>
        </p:txBody>
      </p:sp>
      <p:sp>
        <p:nvSpPr>
          <p:cNvPr id="11" name="Text 7"/>
          <p:cNvSpPr/>
          <p:nvPr/>
        </p:nvSpPr>
        <p:spPr>
          <a:xfrm>
            <a:off x="9937790" y="4912162"/>
            <a:ext cx="3726894" cy="354330"/>
          </a:xfrm>
          <a:prstGeom prst="rect">
            <a:avLst/>
          </a:prstGeom>
          <a:noFill/>
          <a:ln/>
        </p:spPr>
        <p:txBody>
          <a:bodyPr wrap="none" lIns="0" tIns="0" rIns="0" bIns="0" rtlCol="0" anchor="t"/>
          <a:lstStyle/>
          <a:p>
            <a:pPr algn="l"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Quarterly Compliance Audits</a:t>
            </a:r>
            <a:endParaRPr lang="en-US" sz="2200" dirty="0"/>
          </a:p>
        </p:txBody>
      </p:sp>
      <p:sp>
        <p:nvSpPr>
          <p:cNvPr id="12" name="Text 8"/>
          <p:cNvSpPr/>
          <p:nvPr/>
        </p:nvSpPr>
        <p:spPr>
          <a:xfrm>
            <a:off x="9937790" y="5402580"/>
            <a:ext cx="3898821" cy="725805"/>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Ensure sustained adherence to evolving regulations.</a:t>
            </a:r>
            <a:endParaRPr lang="en-US" sz="1750" dirty="0"/>
          </a:p>
        </p:txBody>
      </p:sp>
      <p:pic>
        <p:nvPicPr>
          <p:cNvPr id="13" name="Image 2" descr="preencoded.png">    </p:cNvPr>
          <p:cNvPicPr>
            <a:picLocks noChangeAspect="1"/>
          </p:cNvPicPr>
          <p:nvPr/>
        </p:nvPicPr>
        <p:blipFill>
          <a:blip r:embed="rId3"/>
          <a:stretch>
            <a:fillRect/>
          </a:stretch>
        </p:blipFill>
        <p:spPr>
          <a:xfrm>
            <a:off x="5032653" y="1922978"/>
            <a:ext cx="4564975" cy="4564975"/>
          </a:xfrm>
          <a:prstGeom prst="rect">
            <a:avLst/>
          </a:prstGeom>
        </p:spPr>
      </p:pic>
      <p:sp>
        <p:nvSpPr>
          <p:cNvPr id="14" name="Text 9"/>
          <p:cNvSpPr/>
          <p:nvPr/>
        </p:nvSpPr>
        <p:spPr>
          <a:xfrm>
            <a:off x="8064103" y="5300424"/>
            <a:ext cx="339328" cy="424220"/>
          </a:xfrm>
          <a:prstGeom prst="rect">
            <a:avLst/>
          </a:prstGeom>
          <a:noFill/>
          <a:ln/>
        </p:spPr>
        <p:txBody>
          <a:bodyPr wrap="none" lIns="0" tIns="0" rIns="0" bIns="0" rtlCol="0" anchor="t"/>
          <a:lstStyle/>
          <a:p>
            <a:pPr algn="l" indent="0" marL="0">
              <a:lnSpc>
                <a:spcPts val="4250"/>
              </a:lnSpc>
              <a:buNone/>
            </a:pPr>
            <a:r>
              <a:rPr lang="en-US" sz="2650" dirty="0">
                <a:solidFill>
                  <a:srgbClr val="D4D4D1"/>
                </a:solidFill>
                <a:latin typeface="IBM Plex Sans Medium" pitchFamily="34" charset="0"/>
                <a:ea typeface="IBM Plex Sans Medium" pitchFamily="34" charset="-122"/>
                <a:cs typeface="IBM Plex Sans Medium" pitchFamily="34" charset="-120"/>
              </a:rPr>
              <a:t>3</a:t>
            </a:r>
            <a:endParaRPr lang="en-US" sz="2650" dirty="0"/>
          </a:p>
        </p:txBody>
      </p:sp>
      <p:sp>
        <p:nvSpPr>
          <p:cNvPr id="15" name="Text 10"/>
          <p:cNvSpPr/>
          <p:nvPr/>
        </p:nvSpPr>
        <p:spPr>
          <a:xfrm>
            <a:off x="1510189" y="4730710"/>
            <a:ext cx="3182303" cy="354330"/>
          </a:xfrm>
          <a:prstGeom prst="rect">
            <a:avLst/>
          </a:prstGeom>
          <a:noFill/>
          <a:ln/>
        </p:spPr>
        <p:txBody>
          <a:bodyPr wrap="none" lIns="0" tIns="0" rIns="0" bIns="0" rtlCol="0" anchor="t"/>
          <a:lstStyle/>
          <a:p>
            <a:pPr algn="r" indent="0" marL="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Integration &amp; Monitoring</a:t>
            </a:r>
            <a:endParaRPr lang="en-US" sz="2200" dirty="0"/>
          </a:p>
        </p:txBody>
      </p:sp>
      <p:sp>
        <p:nvSpPr>
          <p:cNvPr id="16" name="Text 11"/>
          <p:cNvSpPr/>
          <p:nvPr/>
        </p:nvSpPr>
        <p:spPr>
          <a:xfrm>
            <a:off x="793790" y="5221129"/>
            <a:ext cx="3898702" cy="1088708"/>
          </a:xfrm>
          <a:prstGeom prst="rect">
            <a:avLst/>
          </a:prstGeom>
          <a:noFill/>
          <a:ln/>
        </p:spPr>
        <p:txBody>
          <a:bodyPr wrap="square" lIns="0" tIns="0" rIns="0" bIns="0" rtlCol="0" anchor="t"/>
          <a:lstStyle/>
          <a:p>
            <a:pPr algn="r" indent="0" marL="0">
              <a:lnSpc>
                <a:spcPts val="2850"/>
              </a:lnSpc>
              <a:buNone/>
            </a:pPr>
            <a:r>
              <a:rPr lang="en-US" sz="1750" dirty="0">
                <a:solidFill>
                  <a:srgbClr val="D4D4D1"/>
                </a:solidFill>
                <a:latin typeface="Roboto" pitchFamily="34" charset="0"/>
                <a:ea typeface="Roboto" pitchFamily="34" charset="-122"/>
                <a:cs typeface="Roboto" pitchFamily="34" charset="-120"/>
              </a:rPr>
              <a:t>Enhance threat detection by combining SSH log analysis with existing security systems.</a:t>
            </a:r>
            <a:endParaRPr lang="en-US" sz="1750" dirty="0"/>
          </a:p>
        </p:txBody>
      </p:sp>
      <p:pic>
        <p:nvPicPr>
          <p:cNvPr id="17" name="Image 3" descr="preencoded.png">    </p:cNvPr>
          <p:cNvPicPr>
            <a:picLocks noChangeAspect="1"/>
          </p:cNvPicPr>
          <p:nvPr/>
        </p:nvPicPr>
        <p:blipFill>
          <a:blip r:embed="rId4"/>
          <a:stretch>
            <a:fillRect/>
          </a:stretch>
        </p:blipFill>
        <p:spPr>
          <a:xfrm>
            <a:off x="5032653" y="1922978"/>
            <a:ext cx="4564975" cy="4564975"/>
          </a:xfrm>
          <a:prstGeom prst="rect">
            <a:avLst/>
          </a:prstGeom>
        </p:spPr>
      </p:pic>
      <p:sp>
        <p:nvSpPr>
          <p:cNvPr id="18" name="Text 12"/>
          <p:cNvSpPr/>
          <p:nvPr/>
        </p:nvSpPr>
        <p:spPr>
          <a:xfrm>
            <a:off x="5838230" y="4911923"/>
            <a:ext cx="339328" cy="424220"/>
          </a:xfrm>
          <a:prstGeom prst="rect">
            <a:avLst/>
          </a:prstGeom>
          <a:noFill/>
          <a:ln/>
        </p:spPr>
        <p:txBody>
          <a:bodyPr wrap="none" lIns="0" tIns="0" rIns="0" bIns="0" rtlCol="0" anchor="t"/>
          <a:lstStyle/>
          <a:p>
            <a:pPr algn="l" indent="0" marL="0">
              <a:lnSpc>
                <a:spcPts val="4250"/>
              </a:lnSpc>
              <a:buNone/>
            </a:pPr>
            <a:r>
              <a:rPr lang="en-US" sz="2650" dirty="0">
                <a:solidFill>
                  <a:srgbClr val="D4D4D1"/>
                </a:solidFill>
                <a:latin typeface="IBM Plex Sans Medium" pitchFamily="34" charset="0"/>
                <a:ea typeface="IBM Plex Sans Medium" pitchFamily="34" charset="-122"/>
                <a:cs typeface="IBM Plex Sans Medium" pitchFamily="34" charset="-120"/>
              </a:rPr>
              <a:t>4</a:t>
            </a:r>
            <a:endParaRPr lang="en-US" sz="2650" dirty="0"/>
          </a:p>
        </p:txBody>
      </p:sp>
      <p:sp>
        <p:nvSpPr>
          <p:cNvPr id="19" name="Text 13"/>
          <p:cNvSpPr/>
          <p:nvPr/>
        </p:nvSpPr>
        <p:spPr>
          <a:xfrm>
            <a:off x="793790" y="6743105"/>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D4D4D1"/>
                </a:solidFill>
                <a:latin typeface="Roboto" pitchFamily="34" charset="0"/>
                <a:ea typeface="Roboto" pitchFamily="34" charset="-122"/>
                <a:cs typeface="Roboto" pitchFamily="34" charset="-120"/>
              </a:rPr>
              <a:t>By establishing advanced governance frameworks, organizations can unlock security insights while maintaining strict data protection and regulatory alignment, driving business value and continuous improvement.</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2025-05-06T21:53:07Z</dcterms:created>
  <dcterms:modified xsi:type="dcterms:W3CDTF">2025-05-06T21:53:07Z</dcterms:modified>
</cp:coreProperties>
</file>